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77" r:id="rId2"/>
    <p:sldId id="278" r:id="rId3"/>
    <p:sldId id="279" r:id="rId4"/>
    <p:sldId id="284" r:id="rId5"/>
    <p:sldId id="280" r:id="rId6"/>
  </p:sldIdLst>
  <p:sldSz cx="9906000" cy="6858000" type="A4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9FF"/>
    <a:srgbClr val="99FF99"/>
    <a:srgbClr val="CCFF99"/>
    <a:srgbClr val="CCECFF"/>
    <a:srgbClr val="FFCC99"/>
    <a:srgbClr val="CCFFFF"/>
    <a:srgbClr val="CC99FF"/>
    <a:srgbClr val="FFFFCC"/>
    <a:srgbClr val="66FF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72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5229201"/>
            <a:ext cx="2311400" cy="1492276"/>
          </a:xfrm>
          <a:prstGeom prst="rect">
            <a:avLst/>
          </a:prstGeom>
        </p:spPr>
        <p:txBody>
          <a:bodyPr/>
          <a:lstStyle/>
          <a:p>
            <a:fld id="{8D0EF4A2-D231-4404-AF57-E4DE98781AEA}" type="datetimeFigureOut">
              <a:rPr lang="en-GB" smtClean="0"/>
              <a:t>17/09/2023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D6FF4F79-2D6A-4577-ADBB-839573BDC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764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739883"/>
            <a:ext cx="7977336" cy="483209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5229201"/>
            <a:ext cx="2311400" cy="1492276"/>
          </a:xfrm>
          <a:prstGeom prst="rect">
            <a:avLst/>
          </a:prstGeom>
        </p:spPr>
        <p:txBody>
          <a:bodyPr/>
          <a:lstStyle/>
          <a:p>
            <a:fld id="{8D0EF4A2-D231-4404-AF57-E4DE98781AEA}" type="datetimeFigureOut">
              <a:rPr lang="en-GB" smtClean="0"/>
              <a:t>17/09/2023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D6FF4F79-2D6A-4577-ADBB-839573BDC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413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5229201"/>
            <a:ext cx="2311400" cy="1492276"/>
          </a:xfrm>
          <a:prstGeom prst="rect">
            <a:avLst/>
          </a:prstGeom>
        </p:spPr>
        <p:txBody>
          <a:bodyPr/>
          <a:lstStyle/>
          <a:p>
            <a:fld id="{8D0EF4A2-D231-4404-AF57-E4DE98781AEA}" type="datetimeFigureOut">
              <a:rPr lang="en-GB" smtClean="0"/>
              <a:t>17/09/2023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D6FF4F79-2D6A-4577-ADBB-839573BDC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963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95300" y="5229201"/>
            <a:ext cx="2311400" cy="1492276"/>
          </a:xfrm>
          <a:prstGeom prst="rect">
            <a:avLst/>
          </a:prstGeom>
        </p:spPr>
        <p:txBody>
          <a:bodyPr/>
          <a:lstStyle/>
          <a:p>
            <a:fld id="{8D0EF4A2-D231-4404-AF57-E4DE98781AEA}" type="datetimeFigureOut">
              <a:rPr lang="en-GB" smtClean="0"/>
              <a:t>17/09/2023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D6FF4F79-2D6A-4577-ADBB-839573BDC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615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39883"/>
            <a:ext cx="7977336" cy="483209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5229201"/>
            <a:ext cx="2311400" cy="1492276"/>
          </a:xfrm>
          <a:prstGeom prst="rect">
            <a:avLst/>
          </a:prstGeom>
        </p:spPr>
        <p:txBody>
          <a:bodyPr/>
          <a:lstStyle/>
          <a:p>
            <a:fld id="{8D0EF4A2-D231-4404-AF57-E4DE98781AEA}" type="datetimeFigureOut">
              <a:rPr lang="en-GB" smtClean="0"/>
              <a:t>17/09/2023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D6FF4F79-2D6A-4577-ADBB-839573BDC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140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5229201"/>
            <a:ext cx="2311400" cy="1492276"/>
          </a:xfrm>
          <a:prstGeom prst="rect">
            <a:avLst/>
          </a:prstGeom>
        </p:spPr>
        <p:txBody>
          <a:bodyPr/>
          <a:lstStyle/>
          <a:p>
            <a:fld id="{8D0EF4A2-D231-4404-AF57-E4DE98781AEA}" type="datetimeFigureOut">
              <a:rPr lang="en-GB" smtClean="0"/>
              <a:t>17/09/2023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D6FF4F79-2D6A-4577-ADBB-839573BDC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574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5229201"/>
            <a:ext cx="2311400" cy="1492276"/>
          </a:xfrm>
          <a:prstGeom prst="rect">
            <a:avLst/>
          </a:prstGeom>
        </p:spPr>
        <p:txBody>
          <a:bodyPr/>
          <a:lstStyle/>
          <a:p>
            <a:fld id="{8D0EF4A2-D231-4404-AF57-E4DE98781AEA}" type="datetimeFigureOut">
              <a:rPr lang="en-GB" smtClean="0"/>
              <a:t>17/09/2023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D6FF4F79-2D6A-4577-ADBB-839573BDC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131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95300" y="5229201"/>
            <a:ext cx="2311400" cy="1492276"/>
          </a:xfrm>
          <a:prstGeom prst="rect">
            <a:avLst/>
          </a:prstGeom>
        </p:spPr>
        <p:txBody>
          <a:bodyPr/>
          <a:lstStyle/>
          <a:p>
            <a:fld id="{8D0EF4A2-D231-4404-AF57-E4DE98781AEA}" type="datetimeFigureOut">
              <a:rPr lang="en-GB" smtClean="0"/>
              <a:t>17/09/2023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D6FF4F79-2D6A-4577-ADBB-839573BDC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017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95300" y="5229201"/>
            <a:ext cx="2311400" cy="1492276"/>
          </a:xfrm>
          <a:prstGeom prst="rect">
            <a:avLst/>
          </a:prstGeom>
        </p:spPr>
        <p:txBody>
          <a:bodyPr/>
          <a:lstStyle/>
          <a:p>
            <a:fld id="{8D0EF4A2-D231-4404-AF57-E4DE98781AEA}" type="datetimeFigureOut">
              <a:rPr lang="en-GB" smtClean="0"/>
              <a:t>17/09/2023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D6FF4F79-2D6A-4577-ADBB-839573BDC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11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95300" y="5229201"/>
            <a:ext cx="2311400" cy="1492276"/>
          </a:xfrm>
          <a:prstGeom prst="rect">
            <a:avLst/>
          </a:prstGeom>
        </p:spPr>
        <p:txBody>
          <a:bodyPr/>
          <a:lstStyle/>
          <a:p>
            <a:fld id="{8D0EF4A2-D231-4404-AF57-E4DE98781AEA}" type="datetimeFigureOut">
              <a:rPr lang="en-GB" smtClean="0"/>
              <a:t>17/09/2023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D6FF4F79-2D6A-4577-ADBB-839573BDC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231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5229201"/>
            <a:ext cx="2311400" cy="1492276"/>
          </a:xfrm>
          <a:prstGeom prst="rect">
            <a:avLst/>
          </a:prstGeom>
        </p:spPr>
        <p:txBody>
          <a:bodyPr/>
          <a:lstStyle/>
          <a:p>
            <a:fld id="{8D0EF4A2-D231-4404-AF57-E4DE98781AEA}" type="datetimeFigureOut">
              <a:rPr lang="en-GB" smtClean="0"/>
              <a:t>17/09/2023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D6FF4F79-2D6A-4577-ADBB-839573BDC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77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5229201"/>
            <a:ext cx="2311400" cy="1492276"/>
          </a:xfrm>
          <a:prstGeom prst="rect">
            <a:avLst/>
          </a:prstGeom>
        </p:spPr>
        <p:txBody>
          <a:bodyPr/>
          <a:lstStyle/>
          <a:p>
            <a:fld id="{8D0EF4A2-D231-4404-AF57-E4DE98781AEA}" type="datetimeFigureOut">
              <a:rPr lang="en-GB" smtClean="0"/>
              <a:t>17/09/2023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D6FF4F79-2D6A-4577-ADBB-839573BDC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25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620688"/>
          </a:xfrm>
          <a:prstGeom prst="rect">
            <a:avLst/>
          </a:prstGeom>
          <a:solidFill>
            <a:srgbClr val="FFCCF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Regents Park Art</a:t>
            </a:r>
          </a:p>
        </p:txBody>
      </p:sp>
    </p:spTree>
    <p:extLst>
      <p:ext uri="{BB962C8B-B14F-4D97-AF65-F5344CB8AC3E}">
        <p14:creationId xmlns:p14="http://schemas.microsoft.com/office/powerpoint/2010/main" val="4138026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ysClr val="windowText" lastClr="0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_gJ5V525SCk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amaritans.org/?nation=scotland" TargetMode="External"/><Relationship Id="rId13" Type="http://schemas.openxmlformats.org/officeDocument/2006/relationships/image" Target="../media/image13.png"/><Relationship Id="rId18" Type="http://schemas.openxmlformats.org/officeDocument/2006/relationships/hyperlink" Target="https://www.nhs.uk/every-mind-matters/urgent-support/" TargetMode="External"/><Relationship Id="rId3" Type="http://schemas.openxmlformats.org/officeDocument/2006/relationships/image" Target="../media/image6.png"/><Relationship Id="rId21" Type="http://schemas.openxmlformats.org/officeDocument/2006/relationships/hyperlink" Target="https://www.anxietyuk.org.uk/" TargetMode="External"/><Relationship Id="rId7" Type="http://schemas.openxmlformats.org/officeDocument/2006/relationships/image" Target="../media/image9.png"/><Relationship Id="rId12" Type="http://schemas.openxmlformats.org/officeDocument/2006/relationships/image" Target="../media/image12.png"/><Relationship Id="rId17" Type="http://schemas.openxmlformats.org/officeDocument/2006/relationships/hyperlink" Target="https://giveusashout.org/" TargetMode="External"/><Relationship Id="rId2" Type="http://schemas.openxmlformats.org/officeDocument/2006/relationships/image" Target="../media/image5.png"/><Relationship Id="rId16" Type="http://schemas.openxmlformats.org/officeDocument/2006/relationships/image" Target="../media/image15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hyperlink" Target="https://www.papyrus-uk.org/" TargetMode="External"/><Relationship Id="rId5" Type="http://schemas.openxmlformats.org/officeDocument/2006/relationships/hyperlink" Target="https://www.thecalmzone.net/" TargetMode="External"/><Relationship Id="rId15" Type="http://schemas.openxmlformats.org/officeDocument/2006/relationships/image" Target="../media/image14.png"/><Relationship Id="rId10" Type="http://schemas.openxmlformats.org/officeDocument/2006/relationships/image" Target="../media/image11.png"/><Relationship Id="rId19" Type="http://schemas.openxmlformats.org/officeDocument/2006/relationships/image" Target="../media/image16.png"/><Relationship Id="rId4" Type="http://schemas.openxmlformats.org/officeDocument/2006/relationships/image" Target="../media/image7.png"/><Relationship Id="rId9" Type="http://schemas.openxmlformats.org/officeDocument/2006/relationships/image" Target="../media/image10.png"/><Relationship Id="rId14" Type="http://schemas.openxmlformats.org/officeDocument/2006/relationships/hyperlink" Target="https://www.childline.org.uk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EB98E-C252-4922-8F5B-DF4E0CF0CD2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CECFF"/>
          </a:solidFill>
        </p:spPr>
        <p:txBody>
          <a:bodyPr>
            <a:normAutofit fontScale="90000"/>
          </a:bodyPr>
          <a:lstStyle/>
          <a:p>
            <a:r>
              <a:rPr lang="en-GB" dirty="0"/>
              <a:t>Happy Well-being Wednesday!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0CBA8D0-4152-4C58-8D6F-C21FE4F408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56" y="792021"/>
            <a:ext cx="9388238" cy="392883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52DD41C-82AC-4D87-ACE6-D17BB3D440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7415" y="16554"/>
            <a:ext cx="1213837" cy="1576210"/>
          </a:xfrm>
          <a:prstGeom prst="rect">
            <a:avLst/>
          </a:prstGeom>
        </p:spPr>
      </p:pic>
      <p:pic>
        <p:nvPicPr>
          <p:cNvPr id="1026" name="Picture 2" descr="5 Ways to Wellbeing - Wellbeing Info">
            <a:extLst>
              <a:ext uri="{FF2B5EF4-FFF2-40B4-BE49-F238E27FC236}">
                <a16:creationId xmlns:a16="http://schemas.microsoft.com/office/drawing/2014/main" id="{4CB2059F-AF7D-459F-B5E1-DBCD7057C5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616" y="4720860"/>
            <a:ext cx="6581319" cy="2137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7412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EB98E-C252-4922-8F5B-DF4E0CF0CD2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CECFF"/>
          </a:solidFill>
        </p:spPr>
        <p:txBody>
          <a:bodyPr>
            <a:normAutofit fontScale="90000"/>
          </a:bodyPr>
          <a:lstStyle/>
          <a:p>
            <a:r>
              <a:rPr lang="en-GB" dirty="0"/>
              <a:t>Happy Well-being Wednesday!</a:t>
            </a:r>
          </a:p>
        </p:txBody>
      </p:sp>
      <p:pic>
        <p:nvPicPr>
          <p:cNvPr id="4" name="Online Media 3" title="The Five Ways to Wellbeing - boosting mental wellbeing">
            <a:hlinkClick r:id="" action="ppaction://media"/>
            <a:extLst>
              <a:ext uri="{FF2B5EF4-FFF2-40B4-BE49-F238E27FC236}">
                <a16:creationId xmlns:a16="http://schemas.microsoft.com/office/drawing/2014/main" id="{D7E3224F-2211-45C0-9647-15923F22F14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8468" y="836712"/>
            <a:ext cx="9601067" cy="5400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52DD41C-82AC-4D87-ACE6-D17BB3D4409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7415" y="16554"/>
            <a:ext cx="1213837" cy="157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877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EB98E-C252-4922-8F5B-DF4E0CF0CD2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CECFF"/>
          </a:solidFill>
        </p:spPr>
        <p:txBody>
          <a:bodyPr>
            <a:normAutofit fontScale="90000"/>
          </a:bodyPr>
          <a:lstStyle/>
          <a:p>
            <a:r>
              <a:rPr lang="en-GB" dirty="0"/>
              <a:t>Happy Well-being Wednesday!</a:t>
            </a:r>
          </a:p>
        </p:txBody>
      </p:sp>
      <p:pic>
        <p:nvPicPr>
          <p:cNvPr id="1026" name="Picture 2" descr="5 Ways to Wellbeing - Wellbeing Info">
            <a:extLst>
              <a:ext uri="{FF2B5EF4-FFF2-40B4-BE49-F238E27FC236}">
                <a16:creationId xmlns:a16="http://schemas.microsoft.com/office/drawing/2014/main" id="{4CB2059F-AF7D-459F-B5E1-DBCD7057C5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06" y="983120"/>
            <a:ext cx="9412148" cy="3056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52DD41C-82AC-4D87-ACE6-D17BB3D440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7415" y="16554"/>
            <a:ext cx="1213837" cy="157621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F85A126-EAA7-4CDA-A716-65A53C7B9CCD}"/>
              </a:ext>
            </a:extLst>
          </p:cNvPr>
          <p:cNvSpPr txBox="1"/>
          <p:nvPr/>
        </p:nvSpPr>
        <p:spPr>
          <a:xfrm>
            <a:off x="560512" y="4437112"/>
            <a:ext cx="8424936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- How can you improve your 5 ways to Well-being?  </a:t>
            </a:r>
          </a:p>
          <a:p>
            <a:r>
              <a:rPr lang="en-GB" sz="2400" dirty="0"/>
              <a:t>- How are you going with your new focus from the first week back?</a:t>
            </a:r>
          </a:p>
          <a:p>
            <a:r>
              <a:rPr lang="en-GB" sz="2400"/>
              <a:t>- Do </a:t>
            </a:r>
            <a:r>
              <a:rPr lang="en-GB" sz="2400" dirty="0"/>
              <a:t>you need to decide on a new focus to help with your well-being?</a:t>
            </a:r>
          </a:p>
        </p:txBody>
      </p:sp>
    </p:spTree>
    <p:extLst>
      <p:ext uri="{BB962C8B-B14F-4D97-AF65-F5344CB8AC3E}">
        <p14:creationId xmlns:p14="http://schemas.microsoft.com/office/powerpoint/2010/main" val="270038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EB98E-C252-4922-8F5B-DF4E0CF0C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2930" y="-3173"/>
            <a:ext cx="9906000" cy="495812"/>
          </a:xfrm>
          <a:solidFill>
            <a:srgbClr val="CCECFF"/>
          </a:solidFill>
        </p:spPr>
        <p:txBody>
          <a:bodyPr>
            <a:normAutofit fontScale="90000"/>
          </a:bodyPr>
          <a:lstStyle/>
          <a:p>
            <a:r>
              <a:rPr lang="en-GB" dirty="0"/>
              <a:t>Useful helplines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52DD41C-82AC-4D87-ACE6-D17BB3D440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859" y="152084"/>
            <a:ext cx="2336514" cy="303404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7B0CF9C-16F3-4F14-8B16-67225E3D33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773" y="823485"/>
            <a:ext cx="1478161" cy="97512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8525387-778A-450D-8C91-74B0D000616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0900"/>
          <a:stretch/>
        </p:blipFill>
        <p:spPr>
          <a:xfrm>
            <a:off x="1860911" y="854754"/>
            <a:ext cx="1478161" cy="3714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E0EDB35-2C02-4E51-B0D1-26A32B64F01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5830" t="2750"/>
          <a:stretch/>
        </p:blipFill>
        <p:spPr>
          <a:xfrm>
            <a:off x="1871355" y="1172799"/>
            <a:ext cx="1478161" cy="40158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5EC49C8-BBFE-46E7-AC1F-EE48DBD88EF6}"/>
              </a:ext>
            </a:extLst>
          </p:cNvPr>
          <p:cNvSpPr/>
          <p:nvPr/>
        </p:nvSpPr>
        <p:spPr>
          <a:xfrm>
            <a:off x="3382107" y="887008"/>
            <a:ext cx="2504320" cy="542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63" dirty="0">
                <a:hlinkClick r:id="rId5"/>
              </a:rPr>
              <a:t>https://www.thecalmzone.net/</a:t>
            </a:r>
            <a:endParaRPr lang="en-GB" sz="1463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FDA4219-E68E-4549-A1A0-EAC7D12D98D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4262" y="4529974"/>
            <a:ext cx="1573719" cy="48785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C080127-90B7-4509-89FD-A66AA1C0112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58428" y="4550585"/>
            <a:ext cx="2215077" cy="406851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D7E7D54-3140-4498-844F-28046035C41C}"/>
              </a:ext>
            </a:extLst>
          </p:cNvPr>
          <p:cNvSpPr/>
          <p:nvPr/>
        </p:nvSpPr>
        <p:spPr>
          <a:xfrm>
            <a:off x="4205133" y="4557405"/>
            <a:ext cx="3771294" cy="317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63" dirty="0">
                <a:hlinkClick r:id="rId8"/>
              </a:rPr>
              <a:t>https://www.samaritans.org/?nation=scotland</a:t>
            </a:r>
            <a:endParaRPr lang="en-GB" sz="1463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ED3698F-36F4-40A3-A937-115381C8258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3764" y="3857011"/>
            <a:ext cx="1547813" cy="55487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8D172D1-99B6-4375-95C7-CBF99C029C3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958654" y="3769971"/>
            <a:ext cx="1701063" cy="74657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68142D4D-7AA1-4ADD-9A87-84CD5EF1D96F}"/>
              </a:ext>
            </a:extLst>
          </p:cNvPr>
          <p:cNvSpPr/>
          <p:nvPr/>
        </p:nvSpPr>
        <p:spPr>
          <a:xfrm>
            <a:off x="3677874" y="3815851"/>
            <a:ext cx="2623967" cy="317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63" dirty="0">
                <a:hlinkClick r:id="rId11"/>
              </a:rPr>
              <a:t>https://www.papyrus-uk.org/</a:t>
            </a:r>
            <a:endParaRPr lang="en-GB" sz="1463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C8341FE-A796-4330-B37D-B259958AB86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28834" y="2007554"/>
            <a:ext cx="2054793" cy="60190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9972E57-279C-432A-BF73-F347A5C480C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373490" y="2010738"/>
            <a:ext cx="1952052" cy="362676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2E5C8823-71CD-407C-9B23-6E9DBDC5E7B2}"/>
              </a:ext>
            </a:extLst>
          </p:cNvPr>
          <p:cNvSpPr/>
          <p:nvPr/>
        </p:nvSpPr>
        <p:spPr>
          <a:xfrm>
            <a:off x="4369632" y="1949398"/>
            <a:ext cx="2504320" cy="317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63" dirty="0">
                <a:hlinkClick r:id="rId14"/>
              </a:rPr>
              <a:t>https://www.childline.org.uk/</a:t>
            </a:r>
            <a:endParaRPr lang="en-GB" sz="1463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2931168-2488-41B1-99F0-A1D55B77DF64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30438" y="2655560"/>
            <a:ext cx="1478161" cy="102943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1B4D031-DC28-4955-9B55-E7B7ECA565E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649735" y="2780973"/>
            <a:ext cx="1359486" cy="60191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83FA8D4B-13FD-4E83-8A22-B5B7359D4C15}"/>
              </a:ext>
            </a:extLst>
          </p:cNvPr>
          <p:cNvSpPr/>
          <p:nvPr/>
        </p:nvSpPr>
        <p:spPr>
          <a:xfrm>
            <a:off x="3012412" y="2868671"/>
            <a:ext cx="2142125" cy="3174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63" dirty="0">
                <a:hlinkClick r:id="rId17"/>
              </a:rPr>
              <a:t>https://giveusashout.org/</a:t>
            </a:r>
            <a:endParaRPr lang="en-GB" sz="1463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0527892-3999-4731-ABF1-87BD33FF39E9}"/>
              </a:ext>
            </a:extLst>
          </p:cNvPr>
          <p:cNvSpPr/>
          <p:nvPr/>
        </p:nvSpPr>
        <p:spPr>
          <a:xfrm>
            <a:off x="2899529" y="5830543"/>
            <a:ext cx="5164070" cy="317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63" b="1" dirty="0">
                <a:hlinkClick r:id="rId18"/>
              </a:rPr>
              <a:t>https://www.nhs.uk/every-mind-matters/urgent-support/</a:t>
            </a:r>
            <a:endParaRPr lang="en-GB" sz="1463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BBD1259-E5B0-4DF1-AD62-86E2AF6A3DFD}"/>
              </a:ext>
            </a:extLst>
          </p:cNvPr>
          <p:cNvSpPr txBox="1"/>
          <p:nvPr/>
        </p:nvSpPr>
        <p:spPr>
          <a:xfrm>
            <a:off x="414770" y="5830543"/>
            <a:ext cx="2215077" cy="342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25" b="1" dirty="0"/>
              <a:t>A useful website to use 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B08FBC7-99B0-4B84-BD7E-83488F42D44B}"/>
              </a:ext>
            </a:extLst>
          </p:cNvPr>
          <p:cNvCxnSpPr>
            <a:cxnSpLocks/>
          </p:cNvCxnSpPr>
          <p:nvPr/>
        </p:nvCxnSpPr>
        <p:spPr>
          <a:xfrm>
            <a:off x="2552165" y="5980584"/>
            <a:ext cx="380221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A15D0E92-0973-41F7-96E0-19C4021E6E43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42973" y="5189337"/>
            <a:ext cx="1488605" cy="609869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399FD7BF-EC86-459D-8CD8-1FF62579A33A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931577" y="5189338"/>
            <a:ext cx="6339164" cy="325085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9EAB1995-AFFB-4A9C-9B8D-7C0E828FFE25}"/>
              </a:ext>
            </a:extLst>
          </p:cNvPr>
          <p:cNvSpPr/>
          <p:nvPr/>
        </p:nvSpPr>
        <p:spPr>
          <a:xfrm>
            <a:off x="1921132" y="5494272"/>
            <a:ext cx="2543966" cy="3174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63" dirty="0">
                <a:hlinkClick r:id="rId21"/>
              </a:rPr>
              <a:t>https://www.anxietyuk.org.uk/</a:t>
            </a:r>
            <a:endParaRPr lang="en-GB" sz="1463" dirty="0"/>
          </a:p>
        </p:txBody>
      </p:sp>
    </p:spTree>
    <p:extLst>
      <p:ext uri="{BB962C8B-B14F-4D97-AF65-F5344CB8AC3E}">
        <p14:creationId xmlns:p14="http://schemas.microsoft.com/office/powerpoint/2010/main" val="1325704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972E7FF-BE81-447A-9661-6F76A17539E8}"/>
              </a:ext>
            </a:extLst>
          </p:cNvPr>
          <p:cNvSpPr txBox="1"/>
          <p:nvPr/>
        </p:nvSpPr>
        <p:spPr>
          <a:xfrm>
            <a:off x="2216696" y="1034241"/>
            <a:ext cx="5090626" cy="45935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950" b="1" u="sng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@RPCC there is so much support</a:t>
            </a:r>
            <a:r>
              <a:rPr lang="en-GB" sz="1950" b="1" u="sng" dirty="0">
                <a:latin typeface="Adamsky SF" pitchFamily="2" charset="0"/>
              </a:rPr>
              <a:t>. </a:t>
            </a:r>
          </a:p>
          <a:p>
            <a:pPr marL="188640" indent="-188640">
              <a:buFontTx/>
              <a:buChar char="-"/>
            </a:pPr>
            <a:r>
              <a:rPr lang="en-GB" sz="1950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Tutors</a:t>
            </a:r>
          </a:p>
          <a:p>
            <a:pPr marL="188640" indent="-188640">
              <a:buFontTx/>
              <a:buChar char="-"/>
            </a:pPr>
            <a:r>
              <a:rPr lang="en-GB" sz="1950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Head of year support</a:t>
            </a:r>
          </a:p>
          <a:p>
            <a:pPr marL="188640" indent="-188640">
              <a:buFontTx/>
              <a:buChar char="-"/>
            </a:pPr>
            <a:r>
              <a:rPr lang="en-GB" sz="1950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Heads of year</a:t>
            </a:r>
          </a:p>
          <a:p>
            <a:pPr marL="188640" indent="-188640">
              <a:buFontTx/>
              <a:buChar char="-"/>
            </a:pPr>
            <a:r>
              <a:rPr lang="en-GB" sz="1950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Teachers</a:t>
            </a:r>
          </a:p>
          <a:p>
            <a:pPr marL="188640" indent="-188640">
              <a:buFontTx/>
              <a:buChar char="-"/>
            </a:pPr>
            <a:r>
              <a:rPr lang="en-GB" sz="1950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Support staff</a:t>
            </a:r>
          </a:p>
          <a:p>
            <a:pPr marL="188640" indent="-188640">
              <a:buFontTx/>
              <a:buChar char="-"/>
            </a:pPr>
            <a:r>
              <a:rPr lang="en-GB" sz="1950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Mental Health support workers</a:t>
            </a:r>
          </a:p>
          <a:p>
            <a:pPr marL="188640" indent="-188640">
              <a:buFontTx/>
              <a:buChar char="-"/>
            </a:pPr>
            <a:r>
              <a:rPr lang="en-GB" sz="1950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School Councillor</a:t>
            </a:r>
          </a:p>
          <a:p>
            <a:pPr marL="188640" indent="-188640">
              <a:buFontTx/>
              <a:buChar char="-"/>
            </a:pPr>
            <a:r>
              <a:rPr lang="en-GB" sz="1950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SLT</a:t>
            </a:r>
          </a:p>
          <a:p>
            <a:pPr marL="188640" indent="-188640">
              <a:buFontTx/>
              <a:buChar char="-"/>
            </a:pPr>
            <a:r>
              <a:rPr lang="en-GB" sz="1950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Well-being Champions</a:t>
            </a:r>
          </a:p>
          <a:p>
            <a:pPr marL="188640" indent="-188640">
              <a:buFontTx/>
              <a:buChar char="-"/>
            </a:pPr>
            <a:r>
              <a:rPr lang="en-GB" sz="1950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Mental health Ambassadors</a:t>
            </a:r>
          </a:p>
          <a:p>
            <a:pPr marL="188640" indent="-188640">
              <a:buFontTx/>
              <a:buChar char="-"/>
            </a:pPr>
            <a:r>
              <a:rPr lang="en-GB" sz="1950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Safe space stickers </a:t>
            </a:r>
          </a:p>
          <a:p>
            <a:pPr marL="188640" indent="-188640">
              <a:buFontTx/>
              <a:buChar char="-"/>
            </a:pPr>
            <a:r>
              <a:rPr lang="en-GB" sz="1950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Library with a range of resources</a:t>
            </a:r>
          </a:p>
          <a:p>
            <a:pPr marL="188640" indent="-188640">
              <a:buFontTx/>
              <a:buChar char="-"/>
            </a:pPr>
            <a:r>
              <a:rPr lang="en-GB" sz="1950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Anti-bullying ambassadors</a:t>
            </a:r>
          </a:p>
          <a:p>
            <a:pPr marL="188640" indent="-188640">
              <a:buFontTx/>
              <a:buChar char="-"/>
            </a:pPr>
            <a:r>
              <a:rPr lang="en-GB" sz="1950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Peer mentoring program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51D7A5-D27C-4E65-B5D1-E160C1142E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86742">
            <a:off x="7303331" y="3088446"/>
            <a:ext cx="2322235" cy="3015503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01E177B8-74B0-4276-BEC0-CA0F94077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7251"/>
            <a:ext cx="9906000" cy="504329"/>
          </a:xfrm>
          <a:solidFill>
            <a:srgbClr val="CCECFF"/>
          </a:solidFill>
        </p:spPr>
        <p:txBody>
          <a:bodyPr>
            <a:normAutofit fontScale="90000"/>
          </a:bodyPr>
          <a:lstStyle/>
          <a:p>
            <a:r>
              <a:rPr lang="en-GB" dirty="0"/>
              <a:t>Happy Well-being Wednesday!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217913-60E4-44A4-8808-1B24FEFF9CF8}"/>
              </a:ext>
            </a:extLst>
          </p:cNvPr>
          <p:cNvSpPr txBox="1"/>
          <p:nvPr/>
        </p:nvSpPr>
        <p:spPr>
          <a:xfrm>
            <a:off x="0" y="529912"/>
            <a:ext cx="9906000" cy="392415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950" b="1" dirty="0"/>
              <a:t>Where to get help if you need support in school: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5877867-C9D0-441C-B778-ED5A71CE9E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55" y="1152446"/>
            <a:ext cx="2248681" cy="291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885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1955</TotalTime>
  <Words>186</Words>
  <Application>Microsoft Office PowerPoint</Application>
  <PresentationFormat>A4 Paper (210x297 mm)</PresentationFormat>
  <Paragraphs>32</Paragraphs>
  <Slides>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Adobe Fan Heiti Std B</vt:lpstr>
      <vt:lpstr>Adamsky SF</vt:lpstr>
      <vt:lpstr>Arial</vt:lpstr>
      <vt:lpstr>Calibri</vt:lpstr>
      <vt:lpstr>Office Theme</vt:lpstr>
      <vt:lpstr>Happy Well-being Wednesday!</vt:lpstr>
      <vt:lpstr>Happy Well-being Wednesday!</vt:lpstr>
      <vt:lpstr>Happy Well-being Wednesday!</vt:lpstr>
      <vt:lpstr>Useful helplines</vt:lpstr>
      <vt:lpstr>Happy Well-being Wednesday!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Photography     Horror</dc:title>
  <dc:creator>Dominique Hocking</dc:creator>
  <cp:lastModifiedBy>Cheryl Selfe</cp:lastModifiedBy>
  <cp:revision>124</cp:revision>
  <cp:lastPrinted>2019-11-29T09:21:09Z</cp:lastPrinted>
  <dcterms:created xsi:type="dcterms:W3CDTF">2013-11-02T14:08:46Z</dcterms:created>
  <dcterms:modified xsi:type="dcterms:W3CDTF">2023-09-17T09:44:42Z</dcterms:modified>
</cp:coreProperties>
</file>